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5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72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1pPr>
    <a:lvl2pPr marL="4572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2pPr>
    <a:lvl3pPr marL="9144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3pPr>
    <a:lvl4pPr marL="13716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4pPr>
    <a:lvl5pPr marL="18288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Tahoma" panose="020B060403050404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CC00"/>
    <a:srgbClr val="3366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213"/>
    <p:restoredTop sz="90929"/>
  </p:normalViewPr>
  <p:slideViewPr>
    <p:cSldViewPr>
      <p:cViewPr varScale="1">
        <p:scale>
          <a:sx n="51" d="100"/>
          <a:sy n="51" d="100"/>
        </p:scale>
        <p:origin x="797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رابط مستقيم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5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17D95302-E250-4B07-A5BA-3AC608BB503D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8866199"/>
      </p:ext>
    </p:extLst>
  </p:cSld>
  <p:clrMapOvr>
    <a:masterClrMapping/>
  </p:clrMapOvr>
  <p:transition advClick="0" advTm="3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390CD-91C1-475E-8B27-80994A0489F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9855550"/>
      </p:ext>
    </p:extLst>
  </p:cSld>
  <p:clrMapOvr>
    <a:masterClrMapping/>
  </p:clrMapOvr>
  <p:transition advClick="0" advTm="3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9CC1D-F0DB-4505-8206-89F3B66391B8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7707653"/>
      </p:ext>
    </p:extLst>
  </p:cSld>
  <p:clrMapOvr>
    <a:masterClrMapping/>
  </p:clrMapOvr>
  <p:transition advClick="0" advTm="3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B45F8559-C82A-4640-A4F1-872E727E715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84429"/>
      </p:ext>
    </p:extLst>
  </p:cSld>
  <p:clrMapOvr>
    <a:masterClrMapping/>
  </p:clrMapOvr>
  <p:transition advClick="0" advTm="3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رابط مستقيم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44A81-B456-4875-A530-817D5F058BDF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4814002"/>
      </p:ext>
    </p:extLst>
  </p:cSld>
  <p:clrMapOvr>
    <a:masterClrMapping/>
  </p:clrMapOvr>
  <p:transition advClick="0" advTm="3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D0882A-47FF-4F90-BBCC-2F30ED7DD5E3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2926089"/>
      </p:ext>
    </p:extLst>
  </p:cSld>
  <p:clrMapOvr>
    <a:masterClrMapping/>
  </p:clrMapOvr>
  <p:transition advClick="0" advTm="3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8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fld id="{D7438A32-F412-44F1-A434-506908D80022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430091"/>
      </p:ext>
    </p:extLst>
  </p:cSld>
  <p:clrMapOvr>
    <a:masterClrMapping/>
  </p:clrMapOvr>
  <p:transition advClick="0" advTm="3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لتذييل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E57B6-9DB9-4D35-A890-232FEEDDD5B4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0106132"/>
      </p:ext>
    </p:extLst>
  </p:cSld>
  <p:clrMapOvr>
    <a:masterClrMapping/>
  </p:clrMapOvr>
  <p:transition advClick="0" advTm="3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3E2C7-A619-4659-A50A-F8D2D7B772FA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31637"/>
      </p:ext>
    </p:extLst>
  </p:cSld>
  <p:clrMapOvr>
    <a:masterClrMapping/>
  </p:clrMapOvr>
  <p:transition advClick="0" advTm="3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FA4B50-A0AC-4A26-97A8-DFB5FD42D8D6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0287986"/>
      </p:ext>
    </p:extLst>
  </p:cSld>
  <p:clrMapOvr>
    <a:masterClrMapping/>
  </p:clrMapOvr>
  <p:transition advClick="0" advTm="3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20F5A-E33A-41EA-AA37-D91E286158A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0200044"/>
      </p:ext>
    </p:extLst>
  </p:cSld>
  <p:clrMapOvr>
    <a:masterClrMapping/>
  </p:clrMapOvr>
  <p:transition advClick="0" advTm="3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29" name="عنصر نائب للنص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en-US" smtClean="0"/>
              <a:t>انقر لتحرير أنماط النص الرئيسي</a:t>
            </a:r>
          </a:p>
          <a:p>
            <a:pPr lvl="1"/>
            <a:r>
              <a:rPr lang="ar-SA" altLang="en-US" smtClean="0"/>
              <a:t>المستوى الثاني</a:t>
            </a:r>
          </a:p>
          <a:p>
            <a:pPr lvl="2"/>
            <a:r>
              <a:rPr lang="ar-SA" altLang="en-US" smtClean="0"/>
              <a:t>المستوى الثالث</a:t>
            </a:r>
          </a:p>
          <a:p>
            <a:pPr lvl="3"/>
            <a:r>
              <a:rPr lang="ar-SA" altLang="en-US" smtClean="0"/>
              <a:t>المستوى الرابع</a:t>
            </a:r>
          </a:p>
          <a:p>
            <a:pPr lvl="4"/>
            <a:r>
              <a:rPr lang="ar-SA" altLang="en-US" smtClean="0"/>
              <a:t>المستوى الخامس</a:t>
            </a:r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38E27"/>
                </a:solidFill>
              </a:defRPr>
            </a:lvl1pPr>
          </a:lstStyle>
          <a:p>
            <a:fld id="{38966FFD-EB70-4394-A930-83DCC96B35B7}" type="slidenum">
              <a:rPr lang="ar-SA" altLang="en-US"/>
              <a:pPr/>
              <a:t>‹#›</a:t>
            </a:fld>
            <a:endParaRPr lang="en-US" altLang="en-US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4" r:id="rId4"/>
    <p:sldLayoutId id="2147483768" r:id="rId5"/>
    <p:sldLayoutId id="2147483763" r:id="rId6"/>
    <p:sldLayoutId id="2147483769" r:id="rId7"/>
    <p:sldLayoutId id="2147483770" r:id="rId8"/>
    <p:sldLayoutId id="2147483771" r:id="rId9"/>
    <p:sldLayoutId id="2147483762" r:id="rId10"/>
    <p:sldLayoutId id="2147483772" r:id="rId11"/>
  </p:sldLayoutIdLst>
  <p:transition advClick="0" advTm="3000">
    <p:wedge/>
  </p:transition>
  <p:timing>
    <p:tnLst>
      <p:par>
        <p:cTn id="1" dur="indefinite" restart="never" nodeType="tmRoot"/>
      </p:par>
    </p:tnLst>
  </p:timing>
  <p:txStyles>
    <p:titleStyle>
      <a:lvl1pPr algn="l" rtl="1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tgc\My%20Documents\&#1583;&#1585;&#1608;&#1587;%20&#1575;&#1604;&#1593;&#1604;&#1608;&#1605;%20&#1575;&#1604;&#1604;&#1573;&#1604;&#1603;&#1578;&#1585;&#1608;&#1606;&#1610;&#1577;\&#1575;&#1604;&#1605;&#1585;&#1581;&#1604;&#1577;%20&#1575;&#1604;&#1605;&#1578;&#1608;&#1587;&#1591;&#1577;\&#1575;&#1604;&#1589;&#1601;%20&#1575;&#1604;&#1579;&#1575;&#1606;&#1610;%20&#1605;&#1578;&#1608;&#1587;&#1591;\&#1575;&#1604;&#1601;&#1589;&#1604;%20&#1575;&#1604;&#1571;&#1608;&#1604;\&#1575;&#1604;&#1580;&#1607;&#1575;&#1586;%20&#1575;&#1604;&#1607;&#1590;&#1605;&#1610;\&#1581;&#1585;&#1603;&#1577;%20&#1575;&#1604;&#1605;&#1585;&#1610;&#1569;.AVI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tgc\My%20Documents\&#1583;&#1585;&#1608;&#1587;%20&#1575;&#1604;&#1593;&#1604;&#1608;&#1605;%20&#1575;&#1604;&#1604;&#1573;&#1604;&#1603;&#1578;&#1585;&#1608;&#1606;&#1610;&#1577;\&#1575;&#1604;&#1605;&#1585;&#1581;&#1604;&#1577;%20&#1575;&#1604;&#1605;&#1578;&#1608;&#1587;&#1591;&#1577;\&#1575;&#1604;&#1589;&#1601;%20&#1575;&#1604;&#1579;&#1575;&#1606;&#1610;%20&#1605;&#1578;&#1608;&#1587;&#1591;\&#1575;&#1604;&#1601;&#1589;&#1604;%20&#1575;&#1604;&#1571;&#1608;&#1604;\&#1575;&#1604;&#1580;&#1607;&#1575;&#1586;%20&#1575;&#1604;&#1607;&#1590;&#1605;&#1610;\&#1575;&#1604;&#1580;&#1607;&#1575;&#1586;%20&#1575;&#1604;&#1607;&#1590;&#1605;&#1610;%20&#1600;%20&#1575;&#1604;&#1576;&#1604;&#1593;&#1608;&#1605;%20&#1608;&#1575;&#1604;&#1605;&#1585;&#1610;&#1569;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77863" y="617538"/>
            <a:ext cx="8153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6000" b="1">
                <a:cs typeface="Andalus" panose="02020603050405020304" pitchFamily="18" charset="-78"/>
              </a:rPr>
              <a:t>الجهاز الهضمي وعملية الهضم</a:t>
            </a:r>
            <a:endParaRPr lang="en-US" altLang="en-US">
              <a:cs typeface="Andalus" panose="02020603050405020304" pitchFamily="18" charset="-78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990600" y="2362200"/>
            <a:ext cx="7162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الصف التاسع الأساسي- الفصل الدراسي الأول</a:t>
            </a:r>
            <a:endParaRPr lang="en-US" altLang="en-US" sz="3600" b="1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752600" y="3143250"/>
            <a:ext cx="5943600" cy="311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عمل الطالبة</a:t>
            </a:r>
          </a:p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ليندا وائل ياسين</a:t>
            </a:r>
          </a:p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معلمة المادة</a:t>
            </a:r>
          </a:p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رائدة داود</a:t>
            </a:r>
            <a:endParaRPr lang="en-US" altLang="en-US" u="sng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>
    <p:wedge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autoUpdateAnimBg="0"/>
      <p:bldP spid="5125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حركة المريء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916113"/>
            <a:ext cx="3302000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313" fill="hold"/>
                                        <p:tgtEl>
                                          <p:spTgt spid="143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34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3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3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847850" y="381000"/>
            <a:ext cx="6172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altLang="en-US" sz="2800" b="1">
                <a:latin typeface="Arial" panose="020B0604020202020204" pitchFamily="34" charset="0"/>
                <a:cs typeface="Arial" panose="020B0604020202020204" pitchFamily="34" charset="0"/>
              </a:rPr>
              <a:t>3- المعدة</a:t>
            </a: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295400" y="839788"/>
            <a:ext cx="7086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  هي عضو  لا إرادي يشبه ثمرة الكمثرى جدارها عضلي                         </a:t>
            </a:r>
          </a:p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 سميك به عدد كبير من الغدد الهاضمة التي تفرز العصارات الهاضمة مغطى من الداخل بغشاء مخاطي يمنع وصول العصارات الهاضمة اليه 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172200" y="2286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altLang="en-US" b="1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وظائف المعدة</a:t>
            </a:r>
            <a:endParaRPr lang="en-US" altLang="en-US" b="1">
              <a:solidFill>
                <a:schemeClr val="hlin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447800" y="2759075"/>
            <a:ext cx="7162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1- تفرز المعدة عند خلوها من الطعام حامض الهيدروكلوريك الذي     يشعرنا بالجوع ، ويعقم الطعام عند وصوله وله دور في عملية الهضم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914400" y="3657600"/>
            <a:ext cx="769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2- تفرز المعدة مجموعة من الأنزيمات الهاضمة ( الببسين &amp; الرينين) 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09600" y="4252913"/>
            <a:ext cx="8001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3-  تقوم المعدة بخلط الطعام وتقليبه مع العصارات الهاضمة مدة ثلاث ساعات </a:t>
            </a:r>
          </a:p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 تقريباً فيتحول إلى سائل كثيف القوام يسمى الكيموس 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81000" y="5257800"/>
            <a:ext cx="815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4- تنضم المعدة خروج السائل الكثيف الى الأمعاء الدقيقة تدريجياً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OWST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04800"/>
            <a:ext cx="8072438" cy="626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752600" y="381000"/>
            <a:ext cx="6629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4- </a:t>
            </a:r>
            <a:r>
              <a:rPr lang="ar-SA" altLang="en-US" b="1">
                <a:latin typeface="Arial" panose="020B0604020202020204" pitchFamily="34" charset="0"/>
                <a:cs typeface="Arial" panose="020B0604020202020204" pitchFamily="34" charset="0"/>
              </a:rPr>
              <a:t>الأمعاء الدقيقة</a:t>
            </a:r>
            <a:endParaRPr lang="en-US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109663" y="798513"/>
            <a:ext cx="7086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جدارها رقيق وسطحها الداخلي يحتوي على نتوءات كثيرة طولها حوالي 6 أمتار حسب طول الشخص 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743200" y="1676400"/>
            <a:ext cx="5334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 تتكون الأمعاء الدقيقة من ثلاث اجزاء </a:t>
            </a:r>
          </a:p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 1- الأثني عشر    2- الصائم   3- اللفائفي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752600" y="2743200"/>
            <a:ext cx="670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العصارات التي تصب في الأمعاء الدقيقة ( الأثني عشر )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143000" y="3200400"/>
            <a:ext cx="7162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1- </a:t>
            </a:r>
            <a:r>
              <a:rPr lang="ar-SA" altLang="en-US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العصارة المعوية</a:t>
            </a: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: تفرزها الغدد الموجودة في جدار الأثني عشر</a:t>
            </a:r>
          </a:p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   غنية بالعصارات الهاضمة  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38200" y="4283075"/>
            <a:ext cx="7391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2- </a:t>
            </a:r>
            <a:r>
              <a:rPr lang="ar-SA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عصارة البنكرياس</a:t>
            </a: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: تفرزها غدد هاضمة في البنكرياس وهي غنية بالإنزيمات الهاضمة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838200" y="5273675"/>
            <a:ext cx="7467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3- </a:t>
            </a:r>
            <a:r>
              <a:rPr lang="ar-SA" altLang="en-US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عصارة الكبد</a:t>
            </a: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: تفرزها المرارة ( الصفراء ) : لا تحتوي على إنزيمات هاضمة ولكن لها دور في هضم الدهنيات وتنشط العصارات الأخرى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NTSI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30200"/>
            <a:ext cx="7954963" cy="618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295400" y="304800"/>
            <a:ext cx="723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altLang="en-US" b="1">
                <a:latin typeface="Arial" panose="020B0604020202020204" pitchFamily="34" charset="0"/>
                <a:cs typeface="Arial" panose="020B0604020202020204" pitchFamily="34" charset="0"/>
              </a:rPr>
              <a:t>وظائف الأمعاء الدقيقة </a:t>
            </a:r>
            <a:endParaRPr lang="en-US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52600" y="990600"/>
            <a:ext cx="6629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1- تستكمل عملية الهضم لجميع أنواع الطعام في الأمعاء الدقيقة 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477000" y="19050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النشويات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 flipH="1">
            <a:off x="5334000" y="2133600"/>
            <a:ext cx="17526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590800" y="1828800"/>
            <a:ext cx="266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سكر جلوكوز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6324600" y="243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الدهنيات 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 flipH="1">
            <a:off x="5410200" y="2667000"/>
            <a:ext cx="16764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905000" y="2438400"/>
            <a:ext cx="3276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أحماض دهنية + جلسرين 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6934200" y="297180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البروتينات 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 flipH="1">
            <a:off x="5410200" y="3200400"/>
            <a:ext cx="16002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2971800" y="2971800"/>
            <a:ext cx="228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أحماض أمينية 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1066800" y="3581400"/>
            <a:ext cx="7391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2- تتم عملية الإمتصاص للغذاء المهضوم وخروجه الى الدم عبر فتحات   الغشاء السيتوبلازمي للنتوءات في سطح الأمعاء الداخلي  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1143000" y="5562600"/>
            <a:ext cx="7315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4- المواد التي لم تهضم تنتقل الى الأمعاء الغليظة 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304800" y="4495800"/>
            <a:ext cx="8229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 3- يتم إمتصاص الماء والأملاح المعدنية والفيتامينات مباشرة لأنها لا تحتاج </a:t>
            </a:r>
          </a:p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     الى هضم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6" grpId="0" autoUpdateAnimBg="0"/>
      <p:bldP spid="7" grpId="0" autoUpdateAnimBg="0"/>
      <p:bldP spid="9" grpId="0" autoUpdateAnimBg="0"/>
      <p:bldP spid="10" grpId="0" autoUpdateAnimBg="0"/>
      <p:bldP spid="12" grpId="0" autoUpdateAnimBg="0"/>
      <p:bldP spid="13" grpId="0" autoUpdateAnimBg="0"/>
      <p:bldP spid="14" grpId="0" autoUpdateAnimBg="0"/>
      <p:bldP spid="1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VILL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44463"/>
            <a:ext cx="8186737" cy="656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38200" y="304800"/>
            <a:ext cx="7086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280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6-   </a:t>
            </a:r>
            <a:r>
              <a:rPr lang="ar-SA" altLang="en-US" sz="2800" b="1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الأمعاء الغليظة</a:t>
            </a:r>
            <a:r>
              <a:rPr lang="ar-SA" altLang="en-US" sz="280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2800">
              <a:solidFill>
                <a:schemeClr val="hlin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590800" y="990600"/>
            <a:ext cx="59436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2800">
                <a:latin typeface="Arial" panose="020B0604020202020204" pitchFamily="34" charset="0"/>
                <a:cs typeface="Arial" panose="020B0604020202020204" pitchFamily="34" charset="0"/>
              </a:rPr>
              <a:t> الأمعاء الغليظة قناة عضلية لا إرادية أوسع من الأمعاء الدقيقة وأقصر منها طولاً 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219200" y="1905000"/>
            <a:ext cx="7239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altLang="en-US" sz="2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أقسام الأمعاء الغليظة</a:t>
            </a:r>
            <a:r>
              <a:rPr lang="ar-SA" altLang="en-US" sz="2800">
                <a:latin typeface="Arial" panose="020B0604020202020204" pitchFamily="34" charset="0"/>
                <a:cs typeface="Arial" panose="020B0604020202020204" pitchFamily="34" charset="0"/>
              </a:rPr>
              <a:t> : القولون الصاعد تتصل به الزائدة الدودية  &amp; القولون المستعرض &amp; القولون النازل ينتهي بالمستقيم وفتحة الشرج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929188" y="3286125"/>
            <a:ext cx="320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altLang="en-US" sz="2800" b="1">
                <a:latin typeface="Arial" panose="020B0604020202020204" pitchFamily="34" charset="0"/>
                <a:cs typeface="Arial" panose="020B0604020202020204" pitchFamily="34" charset="0"/>
              </a:rPr>
              <a:t>وظائفها :</a:t>
            </a:r>
            <a:endParaRPr lang="en-US" altLang="en-US" sz="2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857250" y="3857625"/>
            <a:ext cx="7467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2800">
                <a:latin typeface="Arial" panose="020B0604020202020204" pitchFamily="34" charset="0"/>
                <a:cs typeface="Arial" panose="020B0604020202020204" pitchFamily="34" charset="0"/>
              </a:rPr>
              <a:t> 1- إمتصاص الماء والأملاح المعدنية  فتصبح البقايا صلبة نسبياً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785813" y="4572000"/>
            <a:ext cx="76200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2800">
                <a:latin typeface="Arial" panose="020B0604020202020204" pitchFamily="34" charset="0"/>
                <a:cs typeface="Arial" panose="020B0604020202020204" pitchFamily="34" charset="0"/>
              </a:rPr>
              <a:t>  2- إخراج الفضلات بواسطة تقلص عضلات المستقيم عبر فتحة الشرج 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5" grpId="0" autoUpdateAnimBg="0"/>
      <p:bldP spid="6" grpId="0" autoUpdateAnimBg="0"/>
      <p:bldP spid="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علوم\صور مقررات العلوم\أجهزة الجسم وأعضاؤها\الجهاز الهضمي\LARGINTS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44488"/>
            <a:ext cx="8029575" cy="622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علوم\صور مقررات العلوم\أجهزة الجسم وأعضاؤها\الجهاز الهضمي\HOWDIGST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41300"/>
            <a:ext cx="8334375" cy="637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1870075" y="438150"/>
            <a:ext cx="4953000" cy="1143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ar-SA" altLang="en-US" b="1">
                <a:latin typeface="Arial" panose="020B0604020202020204" pitchFamily="34" charset="0"/>
                <a:cs typeface="Arial" panose="020B0604020202020204" pitchFamily="34" charset="0"/>
              </a:rPr>
              <a:t>الجهاز الهضمي وعملية الهضم</a:t>
            </a:r>
            <a:endParaRPr lang="en-US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57200" y="3200400"/>
            <a:ext cx="8229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أولاً: القناة الهضمية : الفم &amp; البلعوم &amp; المرئ&amp; المعدة&amp; الأمعاء الدقيقة &amp; الأمعاء الغليظة &amp; المستقيم &amp; الشرج 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57200" y="4343400"/>
            <a:ext cx="830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ثانياً : ملحقات القناة الهضمية : الغدد اللعابية &amp; البنكرياس &amp; الكبد ( الصفراء)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81000" y="2057400"/>
            <a:ext cx="8382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endParaRPr lang="ar-SA" altLang="en-US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ar-SA" altLang="en-US" b="1">
                <a:latin typeface="Arial" panose="020B0604020202020204" pitchFamily="34" charset="0"/>
                <a:cs typeface="Arial" panose="020B0604020202020204" pitchFamily="34" charset="0"/>
              </a:rPr>
              <a:t>يتألف الجهاز الهضمي من : 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3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3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animBg="1" autoUpdateAnimBg="0"/>
      <p:bldP spid="2053" grpId="0" autoUpdateAnimBg="0"/>
      <p:bldP spid="2055" grpId="0" autoUpdateAnimBg="0"/>
      <p:bldP spid="205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2" name="Picture 20" descr="هض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865188"/>
            <a:ext cx="4443412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681038" y="368300"/>
            <a:ext cx="2286000" cy="1143000"/>
          </a:xfrm>
          <a:prstGeom prst="downArrowCallout">
            <a:avLst>
              <a:gd name="adj1" fmla="val 50000"/>
              <a:gd name="adj2" fmla="val 50000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ar-SA" altLang="en-US" b="1">
                <a:latin typeface="Arial" panose="020B0604020202020204" pitchFamily="34" charset="0"/>
                <a:cs typeface="Arial" panose="020B0604020202020204" pitchFamily="34" charset="0"/>
              </a:rPr>
              <a:t>القناة الهضمية</a:t>
            </a:r>
            <a:endParaRPr lang="en-US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 flipH="1">
            <a:off x="2011363" y="2033588"/>
            <a:ext cx="213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 flipH="1">
            <a:off x="2116138" y="2314575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H="1">
            <a:off x="2209800" y="281940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 flipH="1">
            <a:off x="2133600" y="4086225"/>
            <a:ext cx="30813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 flipH="1">
            <a:off x="1371600" y="4724400"/>
            <a:ext cx="3276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 flipH="1">
            <a:off x="1822450" y="5119688"/>
            <a:ext cx="2438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457200" y="1733550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الفم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7" name="AutoShape 15"/>
          <p:cNvSpPr>
            <a:spLocks noChangeArrowheads="1"/>
          </p:cNvSpPr>
          <p:nvPr/>
        </p:nvSpPr>
        <p:spPr bwMode="auto">
          <a:xfrm>
            <a:off x="6096000" y="304800"/>
            <a:ext cx="2362200" cy="1143000"/>
          </a:xfrm>
          <a:prstGeom prst="downArrowCallout">
            <a:avLst>
              <a:gd name="adj1" fmla="val 51667"/>
              <a:gd name="adj2" fmla="val 51667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/>
            <a:r>
              <a:rPr lang="ar-SA" altLang="en-US" b="1">
                <a:latin typeface="Arial" panose="020B0604020202020204" pitchFamily="34" charset="0"/>
                <a:cs typeface="Arial" panose="020B0604020202020204" pitchFamily="34" charset="0"/>
              </a:rPr>
              <a:t>ملحقات القناة الهضمية</a:t>
            </a:r>
            <a:endParaRPr lang="en-US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>
            <a:off x="4391025" y="2144713"/>
            <a:ext cx="1905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4800600" y="3733800"/>
            <a:ext cx="2286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>
            <a:off x="4572000" y="4286250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6529388" y="1855788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الغدد اللعابية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685800" y="205740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البلعوم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533400" y="2551113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المرئ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762000" y="388620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المعدة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838200" y="4322763"/>
            <a:ext cx="10826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/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الأمعاء الدقيقة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1981200" y="4711700"/>
            <a:ext cx="1066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الأمعاء الغليظة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6178550" y="35052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الكبد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9" name="Text Box 27"/>
          <p:cNvSpPr txBox="1">
            <a:spLocks noChangeArrowheads="1"/>
          </p:cNvSpPr>
          <p:nvPr/>
        </p:nvSpPr>
        <p:spPr bwMode="auto">
          <a:xfrm>
            <a:off x="6770688" y="4052888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البنكرياس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>
    <p:wedg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8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 autoUpdateAnimBg="0"/>
      <p:bldP spid="3085" grpId="0" autoUpdateAnimBg="0"/>
      <p:bldP spid="3087" grpId="0" animBg="1" autoUpdateAnimBg="0"/>
      <p:bldP spid="3091" grpId="0" autoUpdateAnimBg="0"/>
      <p:bldP spid="3093" grpId="0" autoUpdateAnimBg="0"/>
      <p:bldP spid="3094" grpId="0" autoUpdateAnimBg="0"/>
      <p:bldP spid="3095" grpId="0" autoUpdateAnimBg="0"/>
      <p:bldP spid="3096" grpId="0" autoUpdateAnimBg="0"/>
      <p:bldP spid="3097" grpId="0" autoUpdateAnimBg="0"/>
      <p:bldP spid="3098" grpId="0" autoUpdateAnimBg="0"/>
      <p:bldP spid="309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447800" y="533400"/>
            <a:ext cx="7315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1- الفم : ويتكون من الفك العلوي والفك السفلي وبه الأسنان واللسان</a:t>
            </a:r>
          </a:p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وتفرز  الغدد اللعابية في الفم انزيم الأميليز ( اللعاب ) الذي يهضم النشويات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71500" y="1828800"/>
            <a:ext cx="80391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الاسنان : وظيفتها تقطيع وتمزيق وطحن الطعام </a:t>
            </a:r>
          </a:p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وهي على ثلاثة انواع</a:t>
            </a:r>
          </a:p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1- القواطع : حادة مثل السكين تقطع الطعام</a:t>
            </a:r>
          </a:p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2- الأنياب  : ازميلية الشكل مدببة تمزق اللحم </a:t>
            </a:r>
          </a:p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3- الأضراس : لها أكثر من جذر عريضة سطحها خشن تطحن الطعام </a:t>
            </a:r>
          </a:p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اللسان : يقلب المضغة ويخلطها مع اللعاب ويقوم بالبلع </a:t>
            </a:r>
          </a:p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الغدد اللعابية : تفرز إنزيم الأميليز الذي يعمل على هضم النشويات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429250" y="5857875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انزيم الأميليز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762000" y="4648200"/>
            <a:ext cx="7467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24" name="Line 28"/>
          <p:cNvSpPr>
            <a:spLocks noChangeShapeType="1"/>
          </p:cNvSpPr>
          <p:nvPr/>
        </p:nvSpPr>
        <p:spPr bwMode="auto">
          <a:xfrm flipH="1">
            <a:off x="5500688" y="6357938"/>
            <a:ext cx="20574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7858125" y="6072188"/>
            <a:ext cx="590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نشا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2000250" y="6000750"/>
            <a:ext cx="3276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سكر الشعير ( المالتوز )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3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autoUpdateAnimBg="0"/>
      <p:bldP spid="4101" grpId="0" autoUpdateAnimBg="0"/>
      <p:bldP spid="4125" grpId="0" autoUpdateAnimBg="0"/>
      <p:bldP spid="412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TYPTETH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500063"/>
            <a:ext cx="8072438" cy="607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276350" y="215900"/>
            <a:ext cx="7086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b="1"/>
              <a:t>التركيب الداخلي والخارجي للأسنان</a:t>
            </a:r>
            <a:endParaRPr lang="en-US" altLang="en-US" b="1"/>
          </a:p>
        </p:txBody>
      </p:sp>
      <p:pic>
        <p:nvPicPr>
          <p:cNvPr id="9219" name="Picture 3" descr="ANTEE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00100"/>
            <a:ext cx="6934200" cy="579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SWALLA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85750"/>
            <a:ext cx="7815263" cy="611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752600" y="609600"/>
            <a:ext cx="5638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altLang="en-US" sz="3600">
                <a:latin typeface="Arial" panose="020B0604020202020204" pitchFamily="34" charset="0"/>
                <a:cs typeface="Arial" panose="020B0604020202020204" pitchFamily="34" charset="0"/>
              </a:rPr>
              <a:t>2- </a:t>
            </a:r>
            <a:r>
              <a:rPr lang="ar-SA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البلعوم </a:t>
            </a:r>
            <a:endParaRPr lang="en-US" altLang="en-US" sz="3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219200" y="1981200"/>
            <a:ext cx="7162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altLang="en-US" sz="3200">
                <a:latin typeface="Arial" panose="020B0604020202020204" pitchFamily="34" charset="0"/>
                <a:cs typeface="Arial" panose="020B0604020202020204" pitchFamily="34" charset="0"/>
              </a:rPr>
              <a:t>البلعوم هو عبارة عن تجويف تفتح فيه سبع فتحات (فتحتا الأنف وفتحة الفم &amp; فتحتا الأذن &amp; فتحة المريء وفتحة الحنجرة)</a:t>
            </a:r>
            <a:endParaRPr lang="en-US" altLang="en-US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785813" y="3786188"/>
            <a:ext cx="74676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3200">
                <a:latin typeface="Arial" panose="020B0604020202020204" pitchFamily="34" charset="0"/>
                <a:cs typeface="Arial" panose="020B0604020202020204" pitchFamily="34" charset="0"/>
              </a:rPr>
              <a:t>وظيفة البلعوم : تنظيم مرور البلعة الغذائية من الفم الى المريء وتنظيم مرور الهواء من فتحتي الأنف الى القصبة الهوائية وبالعكس في عملية الزفير</a:t>
            </a:r>
            <a:endParaRPr lang="en-US" altLang="en-US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autoUpdateAnimBg="0"/>
      <p:bldP spid="1126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الجهاز الهضمي ـ البلعوم والمريء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38175"/>
            <a:ext cx="7391400" cy="560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3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3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3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3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438</TotalTime>
  <Words>571</Words>
  <Application>Microsoft Office PowerPoint</Application>
  <PresentationFormat>عرض على الشاشة (4:3)</PresentationFormat>
  <Paragraphs>74</Paragraphs>
  <Slides>19</Slides>
  <Notes>0</Notes>
  <HiddenSlides>0</HiddenSlides>
  <MMClips>2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7" baseType="lpstr">
      <vt:lpstr>Tahoma</vt:lpstr>
      <vt:lpstr>Arial</vt:lpstr>
      <vt:lpstr>Franklin Gothic Medium</vt:lpstr>
      <vt:lpstr>Franklin Gothic Book</vt:lpstr>
      <vt:lpstr>Wingdings 2</vt:lpstr>
      <vt:lpstr>Calibri</vt:lpstr>
      <vt:lpstr>Andalus</vt:lpstr>
      <vt:lpstr>رحلة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non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من PowerPoint</dc:title>
  <dc:creator>non</dc:creator>
  <cp:lastModifiedBy>USER</cp:lastModifiedBy>
  <cp:revision>28</cp:revision>
  <dcterms:created xsi:type="dcterms:W3CDTF">2003-12-04T10:28:31Z</dcterms:created>
  <dcterms:modified xsi:type="dcterms:W3CDTF">2024-06-30T14:53:44Z</dcterms:modified>
</cp:coreProperties>
</file>